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8" r:id="rId4"/>
    <p:sldId id="268" r:id="rId5"/>
    <p:sldId id="269" r:id="rId6"/>
    <p:sldId id="277" r:id="rId7"/>
    <p:sldId id="267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72" r:id="rId16"/>
    <p:sldId id="273" r:id="rId17"/>
    <p:sldId id="274" r:id="rId18"/>
    <p:sldId id="278" r:id="rId19"/>
    <p:sldId id="275" r:id="rId20"/>
    <p:sldId id="276" r:id="rId21"/>
    <p:sldId id="279" r:id="rId22"/>
    <p:sldId id="266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/>
    <p:restoredTop sz="94609"/>
  </p:normalViewPr>
  <p:slideViewPr>
    <p:cSldViewPr snapToGrid="0" snapToObjects="1">
      <p:cViewPr>
        <p:scale>
          <a:sx n="90" d="100"/>
          <a:sy n="90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BC947-BBC2-C748-A4C9-E65747C80351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CDC12-79FD-2141-BF29-32CB5281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1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C12-79FD-2141-BF29-32CB52813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1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6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09C-CEFC-9547-A40A-761A3E7D380A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licer.readthedocs.io/en/latest/user_guide/module_dicompatch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mri.slicer.org/tutorials/Slicer-4.8/DiffusionMRIAnalysis.pdf" TargetMode="External"/><Relationship Id="rId4" Type="http://schemas.openxmlformats.org/officeDocument/2006/relationships/hyperlink" Target="http://dmri.slicer.org/tutorials/Slicer-4.8/UKFTractography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ri.slicer.org/doc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licer.kitware.com/midas3/folder/503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wnload.slicer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 Tutorial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7615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Laura Leung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Harvard Medical School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782" y="234832"/>
            <a:ext cx="2020436" cy="979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0126100" y="234832"/>
            <a:ext cx="1331994" cy="51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23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33" y="5309086"/>
            <a:ext cx="675428" cy="7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936" y="11895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36" y="13419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736" y="14943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5333002"/>
            <a:ext cx="649164" cy="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4" y="970870"/>
            <a:ext cx="9980912" cy="57095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6378" y="1517333"/>
            <a:ext cx="5603965" cy="23083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open the module, go to: 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Diffusion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Import and Export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7311956" y="3934306"/>
            <a:ext cx="868629" cy="53557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-885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36" y="1028700"/>
            <a:ext cx="9066663" cy="5262563"/>
          </a:xfrm>
        </p:spPr>
      </p:pic>
      <p:sp>
        <p:nvSpPr>
          <p:cNvPr id="5" name="Rectangle 4"/>
          <p:cNvSpPr/>
          <p:nvPr/>
        </p:nvSpPr>
        <p:spPr>
          <a:xfrm>
            <a:off x="2677885" y="1133826"/>
            <a:ext cx="1685109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7" y="1143000"/>
            <a:ext cx="9781420" cy="51339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8309" y="2612571"/>
            <a:ext cx="52251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4926" y="3461657"/>
            <a:ext cx="228600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 Click here to select the desired folder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3631474" y="3004457"/>
            <a:ext cx="666206" cy="365760"/>
          </a:xfrm>
          <a:prstGeom prst="curvedConnector3">
            <a:avLst>
              <a:gd name="adj1" fmla="val 474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6328" y="2261328"/>
            <a:ext cx="3417014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2. Select folder containing DICOM files (make sure the folder ONLY contains files from a single DWI DICOM acquisition)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H="1">
            <a:off x="8454395" y="3797199"/>
            <a:ext cx="2108157" cy="187032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7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5" y="1179223"/>
            <a:ext cx="10197924" cy="5307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2988" y="3082237"/>
            <a:ext cx="4122988" cy="248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536" y="633195"/>
            <a:ext cx="2821577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 Check you picked the desired folder!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535" y="3832729"/>
            <a:ext cx="282157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2. Click Apply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1443060" y="1950355"/>
            <a:ext cx="940526" cy="75547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3429215" y="3443969"/>
            <a:ext cx="535577" cy="352697"/>
          </a:xfrm>
          <a:prstGeom prst="curvedConnector3">
            <a:avLst>
              <a:gd name="adj1" fmla="val 4512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5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4249" y="324080"/>
            <a:ext cx="534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0" y="1031966"/>
            <a:ext cx="9258586" cy="5373961"/>
          </a:xfrm>
        </p:spPr>
      </p:pic>
      <p:sp>
        <p:nvSpPr>
          <p:cNvPr id="2" name="Rectangle 1"/>
          <p:cNvSpPr/>
          <p:nvPr/>
        </p:nvSpPr>
        <p:spPr>
          <a:xfrm>
            <a:off x="4729162" y="3829050"/>
            <a:ext cx="5972175" cy="2691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4488" y="4528307"/>
            <a:ext cx="254317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DWI DICOM files have been loaded into 3D slicer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73" y="951800"/>
            <a:ext cx="9733654" cy="56436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1262" y="3659321"/>
            <a:ext cx="3113649" cy="1323439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 save the DWI Output: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File </a:t>
            </a:r>
            <a:endParaRPr lang="en-US" sz="20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Save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966530" y="1325563"/>
            <a:ext cx="2043112" cy="295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31" y="1111323"/>
            <a:ext cx="6288088" cy="56953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4838" y="1957388"/>
            <a:ext cx="1528762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" y="1957387"/>
            <a:ext cx="191452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 Choose to save the file as either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nhdr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nrrd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750343" y="1957387"/>
            <a:ext cx="1378745" cy="47148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71788" y="3060699"/>
            <a:ext cx="5114925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99" y="4066580"/>
            <a:ext cx="1914525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2. Click here to change the folder for all file outputs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108207" y="3512541"/>
            <a:ext cx="492914" cy="45184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55869" y="3090649"/>
            <a:ext cx="728662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 rot="10800000" flipV="1">
            <a:off x="9478963" y="2520650"/>
            <a:ext cx="671513" cy="45184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56007" y="1668244"/>
            <a:ext cx="2043113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3. Click here to save!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4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2170416"/>
            <a:ext cx="8152836" cy="443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318" y="901621"/>
            <a:ext cx="1166336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is specifically used when a 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folder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has more than one acquisition or series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. Run DICOM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to make sure there is only one set of DICOM files within your input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folder. 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934" y="2781149"/>
            <a:ext cx="2417445" cy="1631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Utilities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>
            <a:off x="3167062" y="3943351"/>
            <a:ext cx="2928938" cy="192881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1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2" y="1325563"/>
            <a:ext cx="7682362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3937" y="2100262"/>
            <a:ext cx="2486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Take this as an example </a:t>
            </a:r>
            <a:r>
              <a:rPr lang="mr-IN" dirty="0" smtClean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there is data from two different patients placed into the same folder.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3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1538"/>
            <a:ext cx="8900464" cy="4508387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7845" y="1468194"/>
            <a:ext cx="357187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Input folder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containing DICOM DWI Files (Input DICOM Directory)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70" y="3602521"/>
            <a:ext cx="360045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2. Input new empty folder for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output files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(Output DICOM directory)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2596" y="2840709"/>
            <a:ext cx="4710631" cy="291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47619" y="3204255"/>
            <a:ext cx="4725608" cy="299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67328" y="2329994"/>
            <a:ext cx="585787" cy="385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838691" y="3641274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1978" y="4654590"/>
            <a:ext cx="8814597" cy="30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38691" y="5478837"/>
            <a:ext cx="357187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3. Click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Patch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to run the module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517911" y="4979149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9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Diffusion Weighted Imaging (DWI)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638"/>
            <a:ext cx="6205538" cy="4351338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Type of MR imaging based on the measurement of Brownian motion of water molecules 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Useful method in mapping the fiber architecture of tissue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88" y="1690688"/>
            <a:ext cx="389626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2488" y="-11430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0273" y="5397033"/>
            <a:ext cx="5795963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When the process is complete, new folder/folders should be found under your output folder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The resulting output folders can also be used as your input for the Dcm2niiGUI module.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>
          <a:xfrm>
            <a:off x="287338" y="784494"/>
            <a:ext cx="6590002" cy="3934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4" y="1889546"/>
            <a:ext cx="5795963" cy="327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87338" y="4805794"/>
            <a:ext cx="4214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4000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additional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documentation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regarding 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please access the following link</a:t>
            </a:r>
          </a:p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https://slicer.readthedocs.io/en/latest/user_guide/module_dicompatcher.html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37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Questions/Additional Learning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02"/>
            <a:ext cx="10515600" cy="474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additional documentation, please head to: 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http://dmri.slicer.org/docs/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further your knowledge in diffusion MRI processing, the following Slicer DTI tutorials are recommended: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Slicer DTI tutorial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http://dmri.slicer.org/tutorials/Slicer-4.8/DiffusionMRIAnalysis.pdf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Slicer UKF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tractography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tutorial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http://dmri.slicer.org/tutorials/Slicer-4.8/UKFTractography.pdf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922442" y="574676"/>
            <a:ext cx="798852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smtClean="0">
                <a:latin typeface="Helvetica Neue" charset="0"/>
                <a:ea typeface="Helvetica Neue" charset="0"/>
                <a:cs typeface="Helvetica Neue" charset="0"/>
              </a:rPr>
              <a:t>Acknowledgements</a:t>
            </a:r>
            <a:endParaRPr lang="en-US" spc="-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689494" y="1783799"/>
            <a:ext cx="11054015" cy="388247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8560" marR="5080" indent="-342900">
              <a:lnSpc>
                <a:spcPct val="100000"/>
              </a:lnSpc>
              <a:spcBef>
                <a:spcPts val="355"/>
              </a:spcBef>
              <a:tabLst>
                <a:tab pos="1177925" algn="l"/>
                <a:tab pos="1178560" algn="l"/>
              </a:tabLst>
            </a:pP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NIH U01CA199459, Open Source </a:t>
            </a:r>
            <a:r>
              <a:rPr lang="en-US" sz="2400" spc="-10" dirty="0" smtClean="0">
                <a:latin typeface="Helvetica Neue" charset="0"/>
                <a:ea typeface="Helvetica Neue" charset="0"/>
                <a:cs typeface="Helvetica Neue" charset="0"/>
              </a:rPr>
              <a:t>Diffusion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MRI </a:t>
            </a:r>
            <a:r>
              <a:rPr lang="en-US" sz="2400" spc="-25" dirty="0" smtClean="0">
                <a:latin typeface="Helvetica Neue" charset="0"/>
                <a:ea typeface="Helvetica Neue" charset="0"/>
                <a:cs typeface="Helvetica Neue" charset="0"/>
              </a:rPr>
              <a:t>Technology </a:t>
            </a: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For Brain Cancer</a:t>
            </a:r>
            <a:r>
              <a:rPr lang="en-US" sz="2400" spc="-1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Research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788670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NIH P41EB015898, National Center for Image Guided Therapy (NCIGT)  </a:t>
            </a:r>
            <a:r>
              <a:rPr lang="en-US" sz="2400" spc="-5" dirty="0" err="1" smtClean="0">
                <a:latin typeface="Helvetica Neue" charset="0"/>
                <a:ea typeface="Helvetica Neue" charset="0"/>
                <a:cs typeface="Helvetica Neue" charset="0"/>
              </a:rPr>
              <a:t>ncigt.org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mr-IN" sz="2400" spc="-5" dirty="0" smtClean="0">
                <a:latin typeface="Helvetica Neue" charset="0"/>
                <a:ea typeface="Helvetica Neue" charset="0"/>
                <a:cs typeface="Helvetica Neue" charset="0"/>
              </a:rPr>
              <a:t>NIH P41EB015902</a:t>
            </a: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spc="-5" dirty="0" err="1" smtClean="0">
                <a:latin typeface="Helvetica Neue" charset="0"/>
                <a:ea typeface="Helvetica Neue" charset="0"/>
                <a:cs typeface="Helvetica Neue" charset="0"/>
              </a:rPr>
              <a:t>Neuroimage</a:t>
            </a: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 Analysis Center</a:t>
            </a:r>
            <a:r>
              <a:rPr lang="en-US" sz="2400" spc="-12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(NAC)  </a:t>
            </a:r>
            <a:r>
              <a:rPr lang="en-US" sz="2400" spc="-5" dirty="0" err="1" smtClean="0">
                <a:latin typeface="Helvetica Neue" charset="0"/>
                <a:ea typeface="Helvetica Neue" charset="0"/>
                <a:cs typeface="Helvetica Neue" charset="0"/>
              </a:rPr>
              <a:t>nac.spl.harvard.edu</a:t>
            </a:r>
            <a:endParaRPr lang="en-US" sz="2400" spc="-5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National Alliance for Medical Image Computing (NA-MIC)  </a:t>
            </a:r>
            <a:r>
              <a:rPr lang="en-US" sz="2400" spc="-5" dirty="0" err="1" smtClean="0">
                <a:latin typeface="Helvetica Neue" charset="0"/>
                <a:ea typeface="Helvetica Neue" charset="0"/>
                <a:cs typeface="Helvetica Neue" charset="0"/>
              </a:rPr>
              <a:t>namic.org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5241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 smtClean="0">
                <a:latin typeface="Helvetica Neue" charset="0"/>
                <a:ea typeface="Helvetica Neue" charset="0"/>
                <a:cs typeface="Helvetica Neue" charset="0"/>
              </a:rPr>
              <a:t>Surgical Planning laboratory (SPL)  </a:t>
            </a:r>
            <a:r>
              <a:rPr lang="en-US" sz="2400" spc="-5" dirty="0" err="1" smtClean="0">
                <a:latin typeface="Helvetica Neue" charset="0"/>
                <a:ea typeface="Helvetica Neue" charset="0"/>
                <a:cs typeface="Helvetica Neue" charset="0"/>
              </a:rPr>
              <a:t>spl.harvard.edu</a:t>
            </a:r>
            <a:endParaRPr lang="en-US" sz="2400" spc="-5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89494" y="3677325"/>
            <a:ext cx="357123" cy="65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008" y="4516894"/>
            <a:ext cx="647191" cy="677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577716" y="1884129"/>
            <a:ext cx="547777" cy="708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28012" y="2738737"/>
            <a:ext cx="680085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34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Learning Objectives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3113"/>
            <a:ext cx="10515600" cy="39624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Inputting DICOM DWI Files into Slicer using the Dcm2niiGUI module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Divide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folders containing multiple MR acquisitions or series into isolated folders using the 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module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8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Tutorial Dataset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tutorial dataset can be found here under DWIDICOM </a:t>
            </a: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slicer.kitware.com/midas3/folder/5039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Files should contain: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MR_0004_0028.dcm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[...]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MR_0004_1800.dcm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5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3D Slicer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This tutorial uses the 3D Slicer (Version 4.10.2, revision 28257, Stable Release)</a:t>
            </a: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Available for download at: </a:t>
            </a:r>
            <a:r>
              <a:rPr lang="en-US" dirty="0">
                <a:hlinkClick r:id="rId2"/>
              </a:rPr>
              <a:t>https://download.slicer.org/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956" y="5388570"/>
            <a:ext cx="9844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Helvetica Neue" charset="0"/>
                <a:ea typeface="Helvetica Neue" charset="0"/>
                <a:cs typeface="Helvetica Neue" charset="0"/>
              </a:rPr>
              <a:t>Disclaimer: It </a:t>
            </a:r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207701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Dcm2niixGUI works on DICOM files that contain data from a single MR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acquisition.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there are datasets from multiple MR acquisitions in the input DICOM directory, the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module can be used to extract each individual dataset before applying Dcm2niixGUI. 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i="1" dirty="0">
                <a:latin typeface="Helvetica Neue" charset="0"/>
                <a:ea typeface="Helvetica Neue" charset="0"/>
                <a:cs typeface="Helvetica Neue" charset="0"/>
              </a:rPr>
              <a:t>Please see the slides on Page 17 for how to used the DICOM </a:t>
            </a:r>
            <a:r>
              <a:rPr lang="en-US" sz="2000" i="1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2000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145003"/>
            <a:ext cx="9000618" cy="52319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6850" y="2810118"/>
            <a:ext cx="2476500" cy="1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5999" y="1523773"/>
            <a:ext cx="254523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install the module, first click on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nstall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licer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xtensions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(launches extension manager)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4077985" y="2085974"/>
            <a:ext cx="1889175" cy="72414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>
          <a:xfrm>
            <a:off x="1675018" y="1142717"/>
            <a:ext cx="8823220" cy="5026589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1013" y="2048719"/>
            <a:ext cx="234966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 Search for 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SlicerDcm2nii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in Extension Manager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37813" y="2267049"/>
            <a:ext cx="2013995" cy="2777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5400000">
            <a:off x="7720315" y="2639028"/>
            <a:ext cx="787079" cy="7639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95999" y="4467828"/>
            <a:ext cx="1635891" cy="474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6319" y="5785223"/>
            <a:ext cx="189824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2. Click Install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 flipH="1" flipV="1">
            <a:off x="5998447" y="4991451"/>
            <a:ext cx="793131" cy="42826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7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78" y="1058260"/>
            <a:ext cx="7505684" cy="532139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72525" y="6015038"/>
            <a:ext cx="1028700" cy="47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1225" y="4829175"/>
            <a:ext cx="195738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Restart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Slicer to finish installation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9118500" y="5115705"/>
            <a:ext cx="591393" cy="792464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603</Words>
  <Application>Microsoft Macintosh PowerPoint</Application>
  <PresentationFormat>Widescreen</PresentationFormat>
  <Paragraphs>99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Helvetica Neue</vt:lpstr>
      <vt:lpstr>Arial</vt:lpstr>
      <vt:lpstr>Office Theme</vt:lpstr>
      <vt:lpstr>Dcm2niixGUI Tutorial</vt:lpstr>
      <vt:lpstr>Diffusion Weighted Imaging (DWI)</vt:lpstr>
      <vt:lpstr>Learning Objectives</vt:lpstr>
      <vt:lpstr>Tutorial Dataset</vt:lpstr>
      <vt:lpstr>3D Slicer</vt:lpstr>
      <vt:lpstr>DICOM Patcher</vt:lpstr>
      <vt:lpstr>Dcm2niixGUI</vt:lpstr>
      <vt:lpstr>Dcm2niixGUI</vt:lpstr>
      <vt:lpstr>Dcm2niixGUI</vt:lpstr>
      <vt:lpstr>Dcm2niixGUI</vt:lpstr>
      <vt:lpstr>Dcm2niixGUI</vt:lpstr>
      <vt:lpstr>Dcm2niixGUI</vt:lpstr>
      <vt:lpstr>Dcm2niixGUI</vt:lpstr>
      <vt:lpstr>PowerPoint Presentation</vt:lpstr>
      <vt:lpstr>Dcm2niixGUI</vt:lpstr>
      <vt:lpstr>Dcm2niixGUI</vt:lpstr>
      <vt:lpstr>DICOM Patcher</vt:lpstr>
      <vt:lpstr>DICOM Patcher</vt:lpstr>
      <vt:lpstr>DICOM Patcher</vt:lpstr>
      <vt:lpstr>DICOM Patcher</vt:lpstr>
      <vt:lpstr>DICOM Patcher</vt:lpstr>
      <vt:lpstr>Questions/Additional Learning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Dcm2niixGUI Tutorial</dc:title>
  <dc:creator>LEUNG, Lok Wa Laura</dc:creator>
  <cp:lastModifiedBy>LEUNG, Lok Wa Laura</cp:lastModifiedBy>
  <cp:revision>55</cp:revision>
  <dcterms:created xsi:type="dcterms:W3CDTF">2019-05-21T14:35:46Z</dcterms:created>
  <dcterms:modified xsi:type="dcterms:W3CDTF">2019-06-15T20:47:15Z</dcterms:modified>
</cp:coreProperties>
</file>